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14"/>
  </p:notesMasterIdLst>
  <p:handoutMasterIdLst>
    <p:handoutMasterId r:id="rId15"/>
  </p:handoutMasterIdLst>
  <p:sldIdLst>
    <p:sldId id="381" r:id="rId2"/>
    <p:sldId id="412" r:id="rId3"/>
    <p:sldId id="414" r:id="rId4"/>
    <p:sldId id="416" r:id="rId5"/>
    <p:sldId id="417" r:id="rId6"/>
    <p:sldId id="420" r:id="rId7"/>
    <p:sldId id="418" r:id="rId8"/>
    <p:sldId id="421" r:id="rId9"/>
    <p:sldId id="419" r:id="rId10"/>
    <p:sldId id="422" r:id="rId11"/>
    <p:sldId id="413" r:id="rId12"/>
    <p:sldId id="410" r:id="rId13"/>
  </p:sldIdLst>
  <p:sldSz cx="9144000" cy="6858000" type="screen4x3"/>
  <p:notesSz cx="9874250" cy="679767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F41"/>
    <a:srgbClr val="1ED7E0"/>
    <a:srgbClr val="20BEDE"/>
    <a:srgbClr val="1DACC9"/>
    <a:srgbClr val="2D9EA1"/>
    <a:srgbClr val="860429"/>
    <a:srgbClr val="99042F"/>
    <a:srgbClr val="831B1B"/>
    <a:srgbClr val="AA2323"/>
    <a:srgbClr val="980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7" autoAdjust="0"/>
    <p:restoredTop sz="85199" autoAdjust="0"/>
  </p:normalViewPr>
  <p:slideViewPr>
    <p:cSldViewPr snapToGrid="0">
      <p:cViewPr varScale="1">
        <p:scale>
          <a:sx n="73" d="100"/>
          <a:sy n="73" d="100"/>
        </p:scale>
        <p:origin x="11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157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592027" y="0"/>
            <a:ext cx="4279918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CF14E7F-BCCC-4C1B-8511-82A02E4E80E8}" type="datetimeFigureOut">
              <a:rPr lang="it-IT" altLang="it-IT"/>
              <a:pPr>
                <a:defRPr/>
              </a:pPr>
              <a:t>11/05/2017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592027" y="6456699"/>
            <a:ext cx="4279918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F57CB29-99D7-4591-AC44-7F26A2EC332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46093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592027" y="0"/>
            <a:ext cx="4279918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EA0DA61-2E36-4DAE-A672-F0D30E9A12AA}" type="datetimeFigureOut">
              <a:rPr lang="it-IT" altLang="it-IT"/>
              <a:pPr>
                <a:defRPr/>
              </a:pPr>
              <a:t>11/05/2017</a:t>
            </a:fld>
            <a:endParaRPr lang="it-IT" alt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425450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18006" y="3876424"/>
            <a:ext cx="8638239" cy="2410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dirty="0"/>
              <a:t>Fare clic per modificare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699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592027" y="6456699"/>
            <a:ext cx="4279918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BCA7EB0-93E0-48CB-ABC4-C4CBC4993B0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3067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720725" y="7572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it-IT" altLang="it-IT" sz="1800"/>
          </a:p>
        </p:txBody>
      </p:sp>
      <p:sp>
        <p:nvSpPr>
          <p:cNvPr id="3" name="Rectangle 14"/>
          <p:cNvSpPr>
            <a:spLocks noChangeArrowheads="1"/>
          </p:cNvSpPr>
          <p:nvPr userDrawn="1"/>
        </p:nvSpPr>
        <p:spPr bwMode="auto">
          <a:xfrm>
            <a:off x="4319588" y="7683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it-IT" altLang="it-IT" sz="1800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80504" cy="6912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3857625"/>
          </a:xfrm>
        </p:spPr>
        <p:txBody>
          <a:bodyPr/>
          <a:lstStyle>
            <a:lvl1pPr>
              <a:defRPr sz="2200">
                <a:latin typeface="Calibri" charset="0"/>
                <a:ea typeface="Calibri" charset="0"/>
                <a:cs typeface="Calibri" charset="0"/>
              </a:defRPr>
            </a:lvl1pPr>
            <a:lvl2pPr>
              <a:defRPr sz="2000"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3546"/>
            <a:ext cx="9143999" cy="3594454"/>
          </a:xfrm>
          <a:prstGeom prst="rect">
            <a:avLst/>
          </a:prstGeom>
        </p:spPr>
      </p:pic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1412776"/>
            <a:ext cx="8229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Click to </a:t>
            </a:r>
            <a:r>
              <a:rPr lang="it-IT" altLang="it-IT" dirty="0" err="1"/>
              <a:t>edit</a:t>
            </a:r>
            <a:r>
              <a:rPr lang="it-IT" altLang="it-IT" dirty="0"/>
              <a:t> Master </a:t>
            </a:r>
            <a:r>
              <a:rPr lang="it-IT" altLang="it-IT" dirty="0" err="1"/>
              <a:t>title</a:t>
            </a:r>
            <a:r>
              <a:rPr lang="it-IT" altLang="it-IT" dirty="0"/>
              <a:t> style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2075861"/>
            <a:ext cx="8229600" cy="371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Click to </a:t>
            </a:r>
            <a:r>
              <a:rPr lang="it-IT" altLang="it-IT" dirty="0" err="1"/>
              <a:t>edit</a:t>
            </a:r>
            <a:r>
              <a:rPr lang="it-IT" altLang="it-IT" dirty="0"/>
              <a:t> Master text </a:t>
            </a:r>
            <a:r>
              <a:rPr lang="it-IT" altLang="it-IT" dirty="0" err="1"/>
              <a:t>styles</a:t>
            </a:r>
            <a:endParaRPr lang="it-IT" altLang="it-IT" dirty="0"/>
          </a:p>
          <a:p>
            <a:pPr lvl="1"/>
            <a:r>
              <a:rPr lang="it-IT" altLang="it-IT" dirty="0"/>
              <a:t>Second </a:t>
            </a:r>
            <a:r>
              <a:rPr lang="it-IT" altLang="it-IT" dirty="0" err="1"/>
              <a:t>level</a:t>
            </a:r>
            <a:endParaRPr lang="it-IT" altLang="it-IT" dirty="0"/>
          </a:p>
          <a:p>
            <a:pPr lvl="2"/>
            <a:r>
              <a:rPr lang="it-IT" altLang="it-IT" dirty="0"/>
              <a:t>Third </a:t>
            </a:r>
            <a:r>
              <a:rPr lang="it-IT" altLang="it-IT" dirty="0" err="1"/>
              <a:t>level</a:t>
            </a:r>
            <a:endParaRPr lang="it-IT" altLang="it-IT" dirty="0"/>
          </a:p>
          <a:p>
            <a:pPr lvl="3"/>
            <a:r>
              <a:rPr lang="it-IT" altLang="it-IT" dirty="0" err="1"/>
              <a:t>Fourth</a:t>
            </a:r>
            <a:r>
              <a:rPr lang="it-IT" altLang="it-IT" dirty="0"/>
              <a:t> </a:t>
            </a:r>
            <a:r>
              <a:rPr lang="it-IT" altLang="it-IT" dirty="0" err="1"/>
              <a:t>level</a:t>
            </a:r>
            <a:endParaRPr lang="it-IT" altLang="it-IT" dirty="0"/>
          </a:p>
          <a:p>
            <a:pPr lvl="4"/>
            <a:r>
              <a:rPr lang="it-IT" altLang="it-IT" dirty="0" err="1"/>
              <a:t>Fifth</a:t>
            </a:r>
            <a:r>
              <a:rPr lang="it-IT" altLang="it-IT" dirty="0"/>
              <a:t> </a:t>
            </a:r>
            <a:r>
              <a:rPr lang="it-IT" altLang="it-IT" dirty="0" err="1"/>
              <a:t>level</a:t>
            </a:r>
            <a:endParaRPr lang="it-IT" altLang="it-IT" dirty="0"/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647056" y="6529383"/>
            <a:ext cx="4680520" cy="19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sz="700" i="0" baseline="0" dirty="0">
                <a:solidFill>
                  <a:srgbClr val="98032E"/>
                </a:solidFill>
                <a:latin typeface="Calibri" charset="0"/>
                <a:ea typeface="Calibri" charset="0"/>
                <a:cs typeface="Calibri" charset="0"/>
              </a:rPr>
              <a:t>Alessandro </a:t>
            </a:r>
            <a:r>
              <a:rPr lang="it-IT" sz="700" i="0" baseline="0" dirty="0" err="1">
                <a:solidFill>
                  <a:srgbClr val="98032E"/>
                </a:solidFill>
                <a:latin typeface="Calibri" charset="0"/>
                <a:ea typeface="Calibri" charset="0"/>
                <a:cs typeface="Calibri" charset="0"/>
              </a:rPr>
              <a:t>Bellinzoni|Dipartimento</a:t>
            </a:r>
            <a:r>
              <a:rPr lang="it-IT" sz="700" i="0" baseline="0" dirty="0">
                <a:solidFill>
                  <a:srgbClr val="98032E"/>
                </a:solidFill>
                <a:latin typeface="Calibri" charset="0"/>
                <a:ea typeface="Calibri" charset="0"/>
                <a:cs typeface="Calibri" charset="0"/>
              </a:rPr>
              <a:t> Politiche Sociali Sussidiarietà e Salute </a:t>
            </a:r>
            <a:r>
              <a:rPr lang="it-IT" sz="700" i="0" dirty="0">
                <a:solidFill>
                  <a:srgbClr val="98032E"/>
                </a:solidFill>
                <a:latin typeface="Calibri" charset="0"/>
                <a:ea typeface="Calibri" charset="0"/>
                <a:cs typeface="Calibri" charset="0"/>
              </a:rPr>
              <a:t>– Direzione Accoglienza e Inclusione</a:t>
            </a:r>
          </a:p>
        </p:txBody>
      </p:sp>
      <p:sp>
        <p:nvSpPr>
          <p:cNvPr id="1031" name="Rettangolo 10"/>
          <p:cNvSpPr>
            <a:spLocks noChangeArrowheads="1"/>
          </p:cNvSpPr>
          <p:nvPr userDrawn="1"/>
        </p:nvSpPr>
        <p:spPr bwMode="auto">
          <a:xfrm>
            <a:off x="323528" y="6453336"/>
            <a:ext cx="3353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it-IT" altLang="it-IT" sz="300" b="0" dirty="0">
              <a:solidFill>
                <a:srgbClr val="98032E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defRPr/>
            </a:pPr>
            <a:fld id="{FFFE4E04-CB5A-4395-925D-EDFB03F1C6BC}" type="slidenum">
              <a:rPr lang="it-IT" altLang="it-IT" sz="900" b="0" smtClean="0">
                <a:solidFill>
                  <a:srgbClr val="98032E"/>
                </a:solidFill>
                <a:latin typeface="Calibri" charset="0"/>
                <a:ea typeface="Calibri" charset="0"/>
                <a:cs typeface="Calibri" charset="0"/>
              </a:rPr>
              <a:pPr eaLnBrk="1" hangingPunct="1">
                <a:defRPr/>
              </a:pPr>
              <a:t>‹N›</a:t>
            </a:fld>
            <a:endParaRPr lang="it-IT" altLang="it-IT" sz="1000" b="0" dirty="0">
              <a:solidFill>
                <a:srgbClr val="98032E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ttangolo 1"/>
          <p:cNvSpPr/>
          <p:nvPr userDrawn="1"/>
        </p:nvSpPr>
        <p:spPr>
          <a:xfrm>
            <a:off x="4139952" y="6525344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t-IT" sz="700" i="0" dirty="0">
                <a:solidFill>
                  <a:srgbClr val="98032E"/>
                </a:solidFill>
                <a:latin typeface="Calibri" charset="0"/>
                <a:ea typeface="Calibri" charset="0"/>
                <a:cs typeface="Calibri" charset="0"/>
              </a:rPr>
              <a:t>Progetto Roma </a:t>
            </a:r>
            <a:r>
              <a:rPr lang="it-IT" sz="700" i="0" dirty="0" err="1">
                <a:solidFill>
                  <a:srgbClr val="98032E"/>
                </a:solidFill>
                <a:latin typeface="Calibri" charset="0"/>
                <a:ea typeface="Calibri" charset="0"/>
                <a:cs typeface="Calibri" charset="0"/>
              </a:rPr>
              <a:t>Scimai</a:t>
            </a:r>
            <a:r>
              <a:rPr lang="it-IT" sz="700" i="0" dirty="0">
                <a:solidFill>
                  <a:srgbClr val="98032E"/>
                </a:solidFill>
                <a:latin typeface="Calibri" charset="0"/>
                <a:ea typeface="Calibri" charset="0"/>
                <a:cs typeface="Calibri" charset="0"/>
              </a:rPr>
              <a:t>|</a:t>
            </a:r>
            <a:r>
              <a:rPr lang="it-IT" sz="700" i="0" baseline="0" dirty="0">
                <a:solidFill>
                  <a:srgbClr val="98032E"/>
                </a:solidFill>
                <a:latin typeface="Calibri" charset="0"/>
                <a:ea typeface="Calibri" charset="0"/>
                <a:cs typeface="Calibri" charset="0"/>
              </a:rPr>
              <a:t> Roma, </a:t>
            </a:r>
            <a:r>
              <a:rPr lang="it-IT" sz="700" i="0" dirty="0">
                <a:solidFill>
                  <a:srgbClr val="98032E"/>
                </a:solidFill>
                <a:latin typeface="Calibri" charset="0"/>
                <a:ea typeface="Calibri" charset="0"/>
                <a:cs typeface="Calibri" charset="0"/>
              </a:rPr>
              <a:t>09 maggio 2017</a:t>
            </a: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143989" cy="128112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11088"/>
            <a:ext cx="9143960" cy="12811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rgbClr val="98032E"/>
          </a:solidFill>
          <a:latin typeface="Calibri" charset="0"/>
          <a:ea typeface="Calibri" charset="0"/>
          <a:cs typeface="Calibri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1C6"/>
          </a:solidFill>
          <a:latin typeface="Arial" charset="0"/>
          <a:ea typeface="ＭＳ Ｐゴシック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1C6"/>
          </a:solidFill>
          <a:latin typeface="Arial" charset="0"/>
          <a:ea typeface="ＭＳ Ｐゴシック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1C6"/>
          </a:solidFill>
          <a:latin typeface="Arial" charset="0"/>
          <a:ea typeface="ＭＳ Ｐゴシック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1C6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2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ttangolo 4"/>
          <p:cNvSpPr>
            <a:spLocks noChangeArrowheads="1"/>
          </p:cNvSpPr>
          <p:nvPr/>
        </p:nvSpPr>
        <p:spPr bwMode="auto">
          <a:xfrm>
            <a:off x="899593" y="5608367"/>
            <a:ext cx="6624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200" i="1" dirty="0" smtClean="0">
                <a:solidFill>
                  <a:srgbClr val="E4E4E4"/>
                </a:solidFill>
                <a:latin typeface="Calibri" charset="0"/>
                <a:ea typeface="Calibri" charset="0"/>
                <a:cs typeface="Calibri" charset="0"/>
              </a:rPr>
              <a:t>Roma</a:t>
            </a:r>
            <a:r>
              <a:rPr lang="it-IT" altLang="it-IT" sz="1200" i="1" dirty="0">
                <a:solidFill>
                  <a:srgbClr val="E4E4E4"/>
                </a:solidFill>
                <a:latin typeface="Calibri" charset="0"/>
                <a:ea typeface="Calibri" charset="0"/>
                <a:cs typeface="Calibri" charset="0"/>
              </a:rPr>
              <a:t>, Europa. I progetti di sviluppo urbano finanziati dal PON Città </a:t>
            </a:r>
            <a:r>
              <a:rPr lang="it-IT" altLang="it-IT" sz="1200" i="1" dirty="0" smtClean="0">
                <a:solidFill>
                  <a:srgbClr val="E4E4E4"/>
                </a:solidFill>
                <a:latin typeface="Calibri" charset="0"/>
                <a:ea typeface="Calibri" charset="0"/>
                <a:cs typeface="Calibri" charset="0"/>
              </a:rPr>
              <a:t>metropolitane</a:t>
            </a:r>
            <a:endParaRPr lang="it-IT" altLang="it-IT" sz="1200" i="1" dirty="0">
              <a:solidFill>
                <a:srgbClr val="E4E4E4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it-IT" altLang="it-IT" sz="1200" dirty="0" smtClean="0">
                <a:solidFill>
                  <a:srgbClr val="E4E4E4"/>
                </a:solidFill>
                <a:latin typeface="Calibri" charset="0"/>
                <a:ea typeface="Calibri" charset="0"/>
                <a:cs typeface="Calibri" charset="0"/>
              </a:rPr>
              <a:t>Sala  della Protomoteca, 9 </a:t>
            </a:r>
            <a:r>
              <a:rPr lang="it-IT" altLang="it-IT" sz="1200" dirty="0">
                <a:solidFill>
                  <a:srgbClr val="E4E4E4"/>
                </a:solidFill>
                <a:latin typeface="Calibri" charset="0"/>
                <a:ea typeface="Calibri" charset="0"/>
                <a:cs typeface="Calibri" charset="0"/>
              </a:rPr>
              <a:t>maggio </a:t>
            </a:r>
            <a:r>
              <a:rPr lang="it-IT" altLang="it-IT" sz="1200" dirty="0" smtClean="0">
                <a:solidFill>
                  <a:srgbClr val="E4E4E4"/>
                </a:solidFill>
                <a:latin typeface="Calibri" charset="0"/>
                <a:ea typeface="Calibri" charset="0"/>
                <a:cs typeface="Calibri" charset="0"/>
              </a:rPr>
              <a:t>2017</a:t>
            </a:r>
            <a:endParaRPr lang="it-IT" altLang="it-IT" sz="1200" dirty="0">
              <a:solidFill>
                <a:srgbClr val="E4E4E4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ttangolo 2"/>
          <p:cNvSpPr>
            <a:spLocks noChangeArrowheads="1"/>
          </p:cNvSpPr>
          <p:nvPr/>
        </p:nvSpPr>
        <p:spPr bwMode="auto">
          <a:xfrm>
            <a:off x="899593" y="1945826"/>
            <a:ext cx="7265987" cy="36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ROMA </a:t>
            </a:r>
            <a:r>
              <a:rPr lang="it-IT" sz="3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SCIMAI </a:t>
            </a:r>
          </a:p>
          <a:p>
            <a:r>
              <a:rPr lang="it-IT" b="1" dirty="0" smtClean="0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rPr>
              <a:t>(</a:t>
            </a:r>
            <a:r>
              <a:rPr lang="it-IT" b="1" dirty="0" smtClean="0">
                <a:solidFill>
                  <a:schemeClr val="bg1"/>
                </a:solidFill>
                <a:latin typeface="+mn-lt"/>
              </a:rPr>
              <a:t>Sistema Cittadino Integrato di Monitoraggio Accoglienza ed Inclusione)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Progetto integrato </a:t>
            </a:r>
            <a:r>
              <a:rPr lang="it-IT" sz="2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 valere su fondi</a:t>
            </a:r>
            <a:endParaRPr lang="it-IT" sz="2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it-IT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PON Inclusione – PO I FEAD </a:t>
            </a:r>
          </a:p>
          <a:p>
            <a:r>
              <a:rPr lang="it-IT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PON Metro</a:t>
            </a:r>
          </a:p>
          <a:p>
            <a:r>
              <a:rPr lang="it-IT" sz="1200" b="1" dirty="0">
                <a:solidFill>
                  <a:schemeClr val="bg1"/>
                </a:solidFill>
              </a:rPr>
              <a:t>    </a:t>
            </a:r>
            <a:r>
              <a:rPr lang="it-IT" sz="1200" b="1" dirty="0" smtClean="0">
                <a:solidFill>
                  <a:schemeClr val="bg1"/>
                </a:solidFill>
              </a:rPr>
              <a:t> </a:t>
            </a:r>
            <a:endParaRPr lang="it-IT" sz="1500" b="1" dirty="0">
              <a:solidFill>
                <a:srgbClr val="FFCC66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it-IT" sz="1500" b="1" dirty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Alessandro </a:t>
            </a:r>
            <a:r>
              <a:rPr lang="it-IT" sz="1500" b="1" dirty="0" err="1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Bellinzoni</a:t>
            </a:r>
            <a:endParaRPr lang="it-IT" sz="1500" b="1" dirty="0">
              <a:solidFill>
                <a:srgbClr val="FFCC66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it-IT" i="1" dirty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Dirigente U.O. Sistemi di Accoglienza</a:t>
            </a:r>
            <a:endParaRPr lang="it-IT" sz="1300" i="1" dirty="0">
              <a:solidFill>
                <a:srgbClr val="FFCC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it-IT" sz="1300" i="1" dirty="0">
              <a:solidFill>
                <a:srgbClr val="FFCC66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it-IT" sz="1300" i="1" dirty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Roma Capitale </a:t>
            </a:r>
          </a:p>
          <a:p>
            <a:r>
              <a:rPr lang="it-IT" sz="1300" i="1" dirty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Dipartimento Politiche Sociali Sussidiarietà e Salute</a:t>
            </a:r>
          </a:p>
          <a:p>
            <a:r>
              <a:rPr lang="it-IT" sz="1300" i="1" dirty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Direzione Accoglienza e Inclusione - U.O. Sistemi di Accoglienza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444598"/>
          </a:xfrm>
        </p:spPr>
        <p:txBody>
          <a:bodyPr/>
          <a:lstStyle/>
          <a:p>
            <a:r>
              <a:rPr lang="it-IT" dirty="0"/>
              <a:t>Risultati previsti 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213437"/>
              </p:ext>
            </p:extLst>
          </p:nvPr>
        </p:nvGraphicFramePr>
        <p:xfrm>
          <a:off x="443249" y="2786617"/>
          <a:ext cx="8307238" cy="307231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153619">
                  <a:extLst>
                    <a:ext uri="{9D8B030D-6E8A-4147-A177-3AD203B41FA5}">
                      <a16:colId xmlns:a16="http://schemas.microsoft.com/office/drawing/2014/main" val="2051598162"/>
                    </a:ext>
                  </a:extLst>
                </a:gridCol>
                <a:gridCol w="4153619">
                  <a:extLst>
                    <a:ext uri="{9D8B030D-6E8A-4147-A177-3AD203B41FA5}">
                      <a16:colId xmlns:a16="http://schemas.microsoft.com/office/drawing/2014/main" val="1428523069"/>
                    </a:ext>
                  </a:extLst>
                </a:gridCol>
              </a:tblGrid>
              <a:tr h="588364">
                <a:tc rowSpan="2">
                  <a:txBody>
                    <a:bodyPr/>
                    <a:lstStyle/>
                    <a:p>
                      <a:pPr marL="715010" indent="-6299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it-IT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715010" indent="-6299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it-IT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715010" indent="-6299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Categoria di Intervento: A</a:t>
                      </a:r>
                      <a:endParaRPr lang="it-IT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715010" indent="-6299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Azione A7 – CAFSS</a:t>
                      </a:r>
                      <a:endParaRPr lang="it-IT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625475" indent="-540385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C00000"/>
                          </a:solidFill>
                          <a:effectLst/>
                        </a:rPr>
                        <a:t>CENTRO DI ACCOGLIENZA PER </a:t>
                      </a:r>
                    </a:p>
                    <a:p>
                      <a:pPr marL="625475" indent="-540385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C00000"/>
                          </a:solidFill>
                          <a:effectLst/>
                        </a:rPr>
                        <a:t>FRAGILITÀ SOCIO </a:t>
                      </a:r>
                      <a:r>
                        <a:rPr lang="it-IT" sz="1200" dirty="0" smtClean="0">
                          <a:solidFill>
                            <a:srgbClr val="C00000"/>
                          </a:solidFill>
                          <a:effectLst/>
                        </a:rPr>
                        <a:t>SANITARIE</a:t>
                      </a:r>
                      <a:endParaRPr lang="it-IT" sz="20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Attivazione sperimentale di accoglienza delle persone senza</a:t>
                      </a:r>
                      <a:r>
                        <a:rPr lang="it-IT" sz="12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dimora </a:t>
                      </a:r>
                      <a:r>
                        <a:rPr lang="it-IT" sz="12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all’interno dell’area di un ospedale</a:t>
                      </a:r>
                      <a:endParaRPr lang="it-IT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928718"/>
                  </a:ext>
                </a:extLst>
              </a:tr>
              <a:tr h="248395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it-IT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Nei tre anni di servizio della struttura</a:t>
                      </a:r>
                      <a:endParaRPr lang="it-IT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RA7.1 </a:t>
                      </a:r>
                      <a:r>
                        <a:rPr lang="it-IT" sz="12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– Verrà </a:t>
                      </a:r>
                      <a:r>
                        <a:rPr lang="it-IT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data assistenza dedicata in appartamento ad almeno 30 persone diverse;</a:t>
                      </a:r>
                      <a:endParaRPr lang="it-IT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RA7.2 – </a:t>
                      </a:r>
                      <a:r>
                        <a:rPr lang="it-IT" sz="12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Saranno </a:t>
                      </a:r>
                      <a:r>
                        <a:rPr lang="it-IT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garantiti 900 interventi socio sanitari dedicati.</a:t>
                      </a:r>
                      <a:endParaRPr lang="it-IT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RA7.3 – Verrà garantito un miglioramento delle condizioni sanitarie </a:t>
                      </a:r>
                      <a:r>
                        <a:rPr lang="it-IT" sz="120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all</a:t>
                      </a:r>
                      <a:r>
                        <a:rPr lang="it-IT" sz="12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it-IT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80% degli utenti assistiti</a:t>
                      </a:r>
                      <a:endParaRPr lang="it-IT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RA7.5 – Verranno garantiti un totale di oltre 10000 pernotti</a:t>
                      </a:r>
                      <a:endParaRPr lang="it-IT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it-IT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249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82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0"/>
            <a:ext cx="9144000" cy="623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56" y="292502"/>
            <a:ext cx="7848872" cy="594481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0" y="5634884"/>
            <a:ext cx="3092824" cy="577081"/>
          </a:xfrm>
          <a:prstGeom prst="rect">
            <a:avLst/>
          </a:prstGeom>
          <a:solidFill>
            <a:srgbClr val="BDDF41"/>
          </a:solidFill>
        </p:spPr>
        <p:txBody>
          <a:bodyPr wrap="square" rtlCol="0">
            <a:spAutoFit/>
          </a:bodyPr>
          <a:lstStyle/>
          <a:p>
            <a:pPr>
              <a:tabLst>
                <a:tab pos="1076325" algn="l"/>
              </a:tabLst>
            </a:pPr>
            <a:r>
              <a:rPr lang="it-IT" sz="1050" dirty="0">
                <a:solidFill>
                  <a:schemeClr val="tx2">
                    <a:lumMod val="75000"/>
                  </a:schemeClr>
                </a:solidFill>
              </a:rPr>
              <a:t>Fondi utilizzati:</a:t>
            </a:r>
            <a:r>
              <a:rPr lang="it-IT" sz="105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it-IT" sz="1050" b="1" dirty="0" err="1">
                <a:solidFill>
                  <a:schemeClr val="tx2">
                    <a:lumMod val="75000"/>
                  </a:schemeClr>
                </a:solidFill>
              </a:rPr>
              <a:t>Pon</a:t>
            </a:r>
            <a:r>
              <a:rPr lang="it-IT" sz="1050" b="1" dirty="0">
                <a:solidFill>
                  <a:schemeClr val="tx2">
                    <a:lumMod val="75000"/>
                  </a:schemeClr>
                </a:solidFill>
              </a:rPr>
              <a:t> Inclusione: € 2.903.000 	       </a:t>
            </a:r>
            <a:r>
              <a:rPr lang="it-IT" sz="105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it-IT" sz="1050" b="1" dirty="0">
                <a:solidFill>
                  <a:schemeClr val="tx2">
                    <a:lumMod val="75000"/>
                  </a:schemeClr>
                </a:solidFill>
              </a:rPr>
              <a:t>Po I </a:t>
            </a:r>
            <a:r>
              <a:rPr lang="it-IT" sz="1050" b="1" dirty="0" err="1" smtClean="0">
                <a:solidFill>
                  <a:schemeClr val="tx2">
                    <a:lumMod val="75000"/>
                  </a:schemeClr>
                </a:solidFill>
              </a:rPr>
              <a:t>Fead</a:t>
            </a:r>
            <a:r>
              <a:rPr lang="it-IT" sz="1050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it-IT" sz="1050" b="1" dirty="0">
                <a:solidFill>
                  <a:schemeClr val="tx2">
                    <a:lumMod val="75000"/>
                  </a:schemeClr>
                </a:solidFill>
              </a:rPr>
              <a:t>€ 2.903.000</a:t>
            </a:r>
          </a:p>
          <a:p>
            <a:pPr>
              <a:tabLst>
                <a:tab pos="1076325" algn="l"/>
              </a:tabLst>
            </a:pPr>
            <a:r>
              <a:rPr lang="it-IT" sz="1050" b="1" dirty="0">
                <a:solidFill>
                  <a:schemeClr val="tx2">
                    <a:lumMod val="75000"/>
                  </a:schemeClr>
                </a:solidFill>
              </a:rPr>
              <a:t> 	        </a:t>
            </a:r>
            <a:r>
              <a:rPr lang="it-IT" sz="1050" b="1" dirty="0" err="1">
                <a:solidFill>
                  <a:schemeClr val="tx2">
                    <a:lumMod val="75000"/>
                  </a:schemeClr>
                </a:solidFill>
              </a:rPr>
              <a:t>Pon</a:t>
            </a:r>
            <a:r>
              <a:rPr lang="it-IT" sz="1050" b="1" dirty="0">
                <a:solidFill>
                  <a:schemeClr val="tx2">
                    <a:lumMod val="75000"/>
                  </a:schemeClr>
                </a:solidFill>
              </a:rPr>
              <a:t> Metro: € 1.177.000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2" y="292501"/>
            <a:ext cx="1623508" cy="127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5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2"/>
          <p:cNvSpPr>
            <a:spLocks noChangeArrowheads="1"/>
          </p:cNvSpPr>
          <p:nvPr/>
        </p:nvSpPr>
        <p:spPr bwMode="auto">
          <a:xfrm>
            <a:off x="1187624" y="2752909"/>
            <a:ext cx="726598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sz="3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Grazie per l’attenzione</a:t>
            </a:r>
            <a:r>
              <a:rPr lang="it-IT" sz="35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!</a:t>
            </a:r>
            <a:endParaRPr lang="it-IT" sz="35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it-IT" dirty="0" smtClean="0">
              <a:solidFill>
                <a:srgbClr val="FFCC66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it-IT" dirty="0" smtClean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alessandro.bellinzoni@comune.roma.it</a:t>
            </a:r>
            <a:endParaRPr lang="it-IT" dirty="0">
              <a:solidFill>
                <a:srgbClr val="FFCC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87774" y="3934704"/>
            <a:ext cx="586457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Si ringraziano per aver partecipato alla costruzione del progetto SCIMAI :</a:t>
            </a:r>
          </a:p>
          <a:p>
            <a:endParaRPr lang="it-IT" i="1" dirty="0" smtClean="0">
              <a:solidFill>
                <a:srgbClr val="FFCC66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it-IT" i="1" dirty="0" smtClean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Angelo Marano -</a:t>
            </a:r>
            <a:r>
              <a:rPr lang="it-IT" dirty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Direttore </a:t>
            </a:r>
            <a:r>
              <a:rPr lang="it-IT" dirty="0" smtClean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Dipartimento Politiche sociali di Roma Capitale </a:t>
            </a:r>
            <a:r>
              <a:rPr lang="it-IT" i="1" dirty="0" smtClean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Michela Micheli -</a:t>
            </a:r>
            <a:r>
              <a:rPr lang="it-IT" dirty="0" smtClean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Direttore Direzione Area Inclusione ed accoglienza</a:t>
            </a:r>
          </a:p>
          <a:p>
            <a:r>
              <a:rPr lang="it-IT" i="1" dirty="0" smtClean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Angelina Di Prinzio </a:t>
            </a:r>
            <a:r>
              <a:rPr lang="it-IT" dirty="0" smtClean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– </a:t>
            </a:r>
            <a:r>
              <a:rPr lang="it-IT" dirty="0" err="1" smtClean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Resp</a:t>
            </a:r>
            <a:r>
              <a:rPr lang="it-IT" dirty="0" smtClean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. Ufficio di coordinamento tecnico</a:t>
            </a:r>
          </a:p>
          <a:p>
            <a:r>
              <a:rPr lang="it-IT" i="1" dirty="0" smtClean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Francesca Zuccari -  </a:t>
            </a:r>
            <a:r>
              <a:rPr lang="it-IT" dirty="0" err="1" smtClean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Resp</a:t>
            </a:r>
            <a:r>
              <a:rPr lang="it-IT" dirty="0" smtClean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. Progetti speciali</a:t>
            </a:r>
          </a:p>
          <a:p>
            <a:r>
              <a:rPr lang="it-IT" i="1" dirty="0" smtClean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Paola Procaccini –</a:t>
            </a:r>
            <a:r>
              <a:rPr lang="it-IT" dirty="0" smtClean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Dipartimento </a:t>
            </a:r>
            <a:r>
              <a:rPr lang="it-IT" dirty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Progetti di sviluppo e finanziamenti europei</a:t>
            </a:r>
          </a:p>
          <a:p>
            <a:r>
              <a:rPr lang="it-IT" i="1" dirty="0" smtClean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Osservatorio Cittadino sulle Marginalità sociali (OCM)</a:t>
            </a:r>
            <a:endParaRPr lang="it-IT" i="1" dirty="0">
              <a:solidFill>
                <a:srgbClr val="FFCC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355" y="1415204"/>
            <a:ext cx="8692099" cy="2097502"/>
          </a:xfrm>
        </p:spPr>
        <p:txBody>
          <a:bodyPr/>
          <a:lstStyle/>
          <a:p>
            <a:pPr algn="l"/>
            <a:r>
              <a:rPr lang="it-IT" sz="2000" dirty="0" smtClean="0"/>
              <a:t> </a:t>
            </a:r>
            <a:br>
              <a:rPr lang="it-IT" sz="2000" dirty="0" smtClean="0"/>
            </a:br>
            <a:r>
              <a:rPr lang="it-IT" sz="1800" dirty="0" smtClean="0"/>
              <a:t>- Linee di indirizzo per il contrasto alla grave emarginazione adulta in Italia </a:t>
            </a:r>
            <a:br>
              <a:rPr lang="it-IT" sz="1800" dirty="0" smtClean="0"/>
            </a:br>
            <a:r>
              <a:rPr lang="it-IT" sz="1800" dirty="0" smtClean="0"/>
              <a:t>(MLPS, FIO-PSD, approvata in Conferenza Unificata  il 5/11/2015)</a:t>
            </a:r>
            <a:br>
              <a:rPr lang="it-IT" sz="18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- </a:t>
            </a:r>
            <a:r>
              <a:rPr lang="it-IT" sz="1800" dirty="0" smtClean="0"/>
              <a:t>Memoria  di Giunta Capitolina approvata il 10 febbraio 2017  </a:t>
            </a:r>
            <a:br>
              <a:rPr lang="it-IT" sz="1800" dirty="0" smtClean="0"/>
            </a:br>
            <a:r>
              <a:rPr lang="it-IT" sz="1800" dirty="0" smtClean="0"/>
              <a:t>«Partecipazione di Roma Capitale </a:t>
            </a:r>
            <a:r>
              <a:rPr lang="it-IT" sz="1800" dirty="0"/>
              <a:t> </a:t>
            </a:r>
            <a:r>
              <a:rPr lang="it-IT" sz="1800" dirty="0" smtClean="0"/>
              <a:t>all’avviso pubblico  n. 4/2016 indetto da Ministero del Lavoro e Politiche Sociali per la presentazione di proposte di intervento per il contrasto alla grave emarginazione adulta e alla condizione di senza dimora»</a:t>
            </a:r>
            <a:br>
              <a:rPr lang="it-IT" sz="1800" dirty="0" smtClean="0"/>
            </a:br>
            <a:endParaRPr lang="it-IT" sz="2000" dirty="0"/>
          </a:p>
        </p:txBody>
      </p:sp>
      <p:pic>
        <p:nvPicPr>
          <p:cNvPr id="1026" name="Picture 2" descr="Risorsa 8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09" y="3614306"/>
            <a:ext cx="2706688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88" y="5085622"/>
            <a:ext cx="2590832" cy="97049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84707" y="4949394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98032E"/>
                </a:solidFill>
              </a:rPr>
              <a:t>Progetto</a:t>
            </a:r>
          </a:p>
        </p:txBody>
      </p:sp>
    </p:spTree>
    <p:extLst>
      <p:ext uri="{BB962C8B-B14F-4D97-AF65-F5344CB8AC3E}">
        <p14:creationId xmlns:p14="http://schemas.microsoft.com/office/powerpoint/2010/main" val="175899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0"/>
            <a:ext cx="9144000" cy="623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4" y="0"/>
            <a:ext cx="7931410" cy="627639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81" y="3188936"/>
            <a:ext cx="931681" cy="73389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81" y="4571825"/>
            <a:ext cx="931681" cy="73389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012" y="2050699"/>
            <a:ext cx="931681" cy="73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3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993994"/>
          </a:xfrm>
        </p:spPr>
        <p:txBody>
          <a:bodyPr/>
          <a:lstStyle/>
          <a:p>
            <a:pPr algn="l"/>
            <a:r>
              <a:rPr lang="it-IT" dirty="0"/>
              <a:t>Progetto Roma </a:t>
            </a:r>
            <a:r>
              <a:rPr lang="it-IT" dirty="0" smtClean="0"/>
              <a:t>SCIMAI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Utilizzo </a:t>
            </a:r>
            <a:r>
              <a:rPr lang="it-IT" dirty="0"/>
              <a:t>fondi </a:t>
            </a:r>
            <a:r>
              <a:rPr lang="it-IT" dirty="0" smtClean="0"/>
              <a:t>PON </a:t>
            </a:r>
            <a:r>
              <a:rPr lang="it-IT" dirty="0"/>
              <a:t>Metro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2384"/>
            <a:ext cx="9144000" cy="265021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59645" y="2310670"/>
            <a:ext cx="86472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Asse 3 – FSE, Scheda Progettuale RM3.2.2.a: </a:t>
            </a:r>
            <a:br>
              <a:rPr lang="it-IT" dirty="0">
                <a:solidFill>
                  <a:schemeClr val="tx2"/>
                </a:solidFill>
              </a:rPr>
            </a:br>
            <a:r>
              <a:rPr lang="it-IT" dirty="0">
                <a:solidFill>
                  <a:schemeClr val="tx2"/>
                </a:solidFill>
              </a:rPr>
              <a:t>	Interventi innovativi per le persone senza dimora	 		€909.985,31</a:t>
            </a:r>
            <a:br>
              <a:rPr lang="it-IT" dirty="0">
                <a:solidFill>
                  <a:schemeClr val="tx2"/>
                </a:solidFill>
              </a:rPr>
            </a:br>
            <a:r>
              <a:rPr lang="it-IT" dirty="0">
                <a:solidFill>
                  <a:schemeClr val="tx2"/>
                </a:solidFill>
              </a:rPr>
              <a:t>Asse 4 – FESR, Scheda Progettuale RM4.1.1.b: </a:t>
            </a:r>
            <a:br>
              <a:rPr lang="it-IT" dirty="0">
                <a:solidFill>
                  <a:schemeClr val="tx2"/>
                </a:solidFill>
              </a:rPr>
            </a:br>
            <a:r>
              <a:rPr lang="it-IT" dirty="0">
                <a:solidFill>
                  <a:schemeClr val="tx2"/>
                </a:solidFill>
              </a:rPr>
              <a:t>	Infrastrutture a favore di interventi innovativi per le persone senza dimora 	€266.980,00</a:t>
            </a:r>
            <a:br>
              <a:rPr lang="it-IT" dirty="0">
                <a:solidFill>
                  <a:schemeClr val="tx2"/>
                </a:solidFill>
              </a:rPr>
            </a:br>
            <a:r>
              <a:rPr lang="it-IT" sz="1200" dirty="0">
                <a:solidFill>
                  <a:schemeClr val="tx2"/>
                </a:solidFill>
              </a:rPr>
              <a:t/>
            </a:r>
            <a:br>
              <a:rPr lang="it-IT" sz="1200" dirty="0">
                <a:solidFill>
                  <a:schemeClr val="tx2"/>
                </a:solidFill>
              </a:rPr>
            </a:b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1837426"/>
            <a:ext cx="9144000" cy="4399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444598"/>
          </a:xfrm>
        </p:spPr>
        <p:txBody>
          <a:bodyPr/>
          <a:lstStyle/>
          <a:p>
            <a:r>
              <a:rPr lang="it-IT" dirty="0"/>
              <a:t>Dettaglio – A3</a:t>
            </a:r>
            <a:r>
              <a:rPr lang="it-IT" dirty="0" smtClean="0"/>
              <a:t>: Presidio </a:t>
            </a:r>
            <a:r>
              <a:rPr lang="it-IT" dirty="0"/>
              <a:t>Itinerante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1888037"/>
            <a:ext cx="7342093" cy="431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5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444598"/>
          </a:xfrm>
        </p:spPr>
        <p:txBody>
          <a:bodyPr/>
          <a:lstStyle/>
          <a:p>
            <a:r>
              <a:rPr lang="it-IT" dirty="0"/>
              <a:t>Risultati previsti 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356278"/>
              </p:ext>
            </p:extLst>
          </p:nvPr>
        </p:nvGraphicFramePr>
        <p:xfrm>
          <a:off x="854855" y="3038950"/>
          <a:ext cx="7665380" cy="315865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832690">
                  <a:extLst>
                    <a:ext uri="{9D8B030D-6E8A-4147-A177-3AD203B41FA5}">
                      <a16:colId xmlns:a16="http://schemas.microsoft.com/office/drawing/2014/main" val="2195449160"/>
                    </a:ext>
                  </a:extLst>
                </a:gridCol>
                <a:gridCol w="3832690">
                  <a:extLst>
                    <a:ext uri="{9D8B030D-6E8A-4147-A177-3AD203B41FA5}">
                      <a16:colId xmlns:a16="http://schemas.microsoft.com/office/drawing/2014/main" val="388702495"/>
                    </a:ext>
                  </a:extLst>
                </a:gridCol>
              </a:tblGrid>
              <a:tr h="1087230">
                <a:tc rowSpan="2">
                  <a:txBody>
                    <a:bodyPr/>
                    <a:lstStyle/>
                    <a:p>
                      <a:pPr marL="715010" indent="-6299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Categoria di Intervento: C</a:t>
                      </a:r>
                      <a:endParaRPr lang="it-IT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715010" indent="-6299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Azione A3 – UPIT</a:t>
                      </a:r>
                      <a:endParaRPr lang="it-IT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715010" indent="-6299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98032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PRESIDIO ITINERANTE SOS</a:t>
                      </a:r>
                      <a:endParaRPr lang="it-IT" sz="1800" dirty="0">
                        <a:solidFill>
                          <a:srgbClr val="98032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Camper attrezzato che attraverso</a:t>
                      </a:r>
                      <a:r>
                        <a:rPr lang="it-IT" sz="12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l’ascolto ed orientamento porterà i servizi sociali nelle zone più  a rischio di emarginazione sociale, in sinergia con le Asl e le Unità di Strada</a:t>
                      </a:r>
                      <a:endParaRPr lang="it-IT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350198"/>
                  </a:ext>
                </a:extLst>
              </a:tr>
              <a:tr h="207142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Si </a:t>
                      </a:r>
                      <a:r>
                        <a:rPr lang="it-IT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prevede che nei tre anni di progetto il presidio itinerante in strada avrà i seguenti risultati</a:t>
                      </a:r>
                      <a:endParaRPr lang="it-IT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6000 </a:t>
                      </a:r>
                      <a:r>
                        <a:rPr lang="it-IT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Interventi totali (1200/I;1800/II;3000/III)</a:t>
                      </a:r>
                      <a:endParaRPr lang="it-IT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1200 </a:t>
                      </a:r>
                      <a:r>
                        <a:rPr lang="it-IT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utenti presi in carico (200/I;400/II;600/III)</a:t>
                      </a:r>
                      <a:endParaRPr lang="it-IT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600 </a:t>
                      </a:r>
                      <a:r>
                        <a:rPr lang="it-IT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nuovi utenti presi in carico e mai intercettati prima dalla SOS (60/I;200/II;340/III)</a:t>
                      </a:r>
                      <a:endParaRPr lang="it-IT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Verranno </a:t>
                      </a:r>
                      <a:r>
                        <a:rPr lang="it-IT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presidiati ogni anno almeno 15 luoghi cittadini diversi.</a:t>
                      </a:r>
                      <a:endParaRPr lang="it-IT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609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0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1759789"/>
            <a:ext cx="9144000" cy="447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5826" y="1326512"/>
            <a:ext cx="8229600" cy="444598"/>
          </a:xfrm>
        </p:spPr>
        <p:txBody>
          <a:bodyPr/>
          <a:lstStyle/>
          <a:p>
            <a:r>
              <a:rPr lang="it-IT" dirty="0"/>
              <a:t>Dettaglio – A5</a:t>
            </a:r>
            <a:r>
              <a:rPr lang="it-IT" dirty="0" smtClean="0"/>
              <a:t>: Condominio </a:t>
            </a:r>
            <a:r>
              <a:rPr lang="it-IT" dirty="0"/>
              <a:t>Sociale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22" y="1788437"/>
            <a:ext cx="5978104" cy="447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3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444598"/>
          </a:xfrm>
        </p:spPr>
        <p:txBody>
          <a:bodyPr/>
          <a:lstStyle/>
          <a:p>
            <a:r>
              <a:rPr lang="it-IT" dirty="0"/>
              <a:t>Risultati previsti 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725834"/>
              </p:ext>
            </p:extLst>
          </p:nvPr>
        </p:nvGraphicFramePr>
        <p:xfrm>
          <a:off x="284672" y="2675468"/>
          <a:ext cx="8475506" cy="341653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237753">
                  <a:extLst>
                    <a:ext uri="{9D8B030D-6E8A-4147-A177-3AD203B41FA5}">
                      <a16:colId xmlns:a16="http://schemas.microsoft.com/office/drawing/2014/main" val="2776350545"/>
                    </a:ext>
                  </a:extLst>
                </a:gridCol>
                <a:gridCol w="4237753">
                  <a:extLst>
                    <a:ext uri="{9D8B030D-6E8A-4147-A177-3AD203B41FA5}">
                      <a16:colId xmlns:a16="http://schemas.microsoft.com/office/drawing/2014/main" val="2781384728"/>
                    </a:ext>
                  </a:extLst>
                </a:gridCol>
              </a:tblGrid>
              <a:tr h="702669">
                <a:tc rowSpan="2">
                  <a:txBody>
                    <a:bodyPr/>
                    <a:lstStyle/>
                    <a:p>
                      <a:pPr marL="715010" indent="-6299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it-IT" sz="14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it-IT" sz="14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715010" indent="-6299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Categoria di Intervento: A</a:t>
                      </a:r>
                      <a:endParaRPr lang="it-IT" sz="14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715010" indent="-6299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Azione A5 – HCS</a:t>
                      </a:r>
                      <a:endParaRPr lang="it-IT" sz="14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715010" indent="-629920"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rgbClr val="98032E"/>
                          </a:solidFill>
                          <a:effectLst/>
                        </a:rPr>
                        <a:t>CONDOMINIO </a:t>
                      </a:r>
                      <a:r>
                        <a:rPr lang="it-IT" sz="1050" dirty="0" smtClean="0">
                          <a:solidFill>
                            <a:srgbClr val="98032E"/>
                          </a:solidFill>
                          <a:effectLst/>
                        </a:rPr>
                        <a:t>SOCIALE</a:t>
                      </a:r>
                      <a:endParaRPr lang="it-IT" sz="1600" dirty="0">
                        <a:solidFill>
                          <a:srgbClr val="98032E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Attivazione di una sperimentazione di</a:t>
                      </a:r>
                      <a:r>
                        <a:rPr lang="it-IT" sz="12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it-IT" sz="12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approccio </a:t>
                      </a:r>
                      <a:r>
                        <a:rPr lang="it-IT" sz="1200" i="1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Housing</a:t>
                      </a:r>
                      <a:r>
                        <a:rPr lang="it-IT" sz="1200" i="1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First</a:t>
                      </a:r>
                      <a:r>
                        <a:rPr lang="it-IT" sz="12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- </a:t>
                      </a:r>
                      <a:r>
                        <a:rPr lang="it-IT" sz="1200" i="1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Housing</a:t>
                      </a:r>
                      <a:r>
                        <a:rPr lang="it-IT" sz="1200" i="1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Led </a:t>
                      </a:r>
                      <a:r>
                        <a:rPr lang="it-IT" sz="12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mediante impiego</a:t>
                      </a:r>
                      <a:r>
                        <a:rPr lang="it-IT" sz="12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di un bene immobile confiscato alla mafia.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278680"/>
                  </a:ext>
                </a:extLst>
              </a:tr>
              <a:tr h="268399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Nei </a:t>
                      </a:r>
                      <a:r>
                        <a:rPr lang="it-I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tre anni di servizio della struttura</a:t>
                      </a:r>
                      <a:endParaRPr lang="it-IT" sz="14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RA5.1 </a:t>
                      </a:r>
                      <a:r>
                        <a:rPr lang="it-IT" sz="105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– Verrà </a:t>
                      </a:r>
                      <a:r>
                        <a:rPr lang="it-I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data l’opportunità di vivere in un appartamento dedicato ad almeno 24 persone diverse;</a:t>
                      </a:r>
                      <a:endParaRPr lang="it-IT" sz="14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RA5.2 – Si prevede una garanzia di frequenza della casa di almeno il 75% degli ospiti superiore al 90%</a:t>
                      </a:r>
                      <a:endParaRPr lang="it-IT" sz="14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RA5.3 – Si prevede che il 65% degli ospiti saranno in grado di contribuire alle spese di gestione dell’appartamento per una quota superiore a 100 euro al mese il secondo anno e 200 euro al mese il terzo anno.</a:t>
                      </a:r>
                      <a:endParaRPr lang="it-IT" sz="14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RA5.4 </a:t>
                      </a:r>
                      <a:r>
                        <a:rPr lang="it-IT" sz="105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- Almeno </a:t>
                      </a:r>
                      <a:r>
                        <a:rPr lang="it-I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il 60% degli ospiti frequenterà un tirocinio, un corso di formazione o perfezionamento.</a:t>
                      </a:r>
                      <a:endParaRPr lang="it-IT" sz="14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RA5.5 – Verranno garantiti un totale di oltre 26.000 pernotti</a:t>
                      </a:r>
                      <a:endParaRPr lang="it-IT" sz="14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RA5.6 – Il 60% degli ospiti al termine dei 3 anni avrà trovato una soluzione alloggiativa alternativa</a:t>
                      </a:r>
                      <a:endParaRPr lang="it-IT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363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45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1759789"/>
            <a:ext cx="9144000" cy="447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5826" y="1326512"/>
            <a:ext cx="8229600" cy="444598"/>
          </a:xfrm>
        </p:spPr>
        <p:txBody>
          <a:bodyPr/>
          <a:lstStyle/>
          <a:p>
            <a:r>
              <a:rPr lang="it-IT" dirty="0"/>
              <a:t>Dettaglio – A7: Centro Fragilità Sociali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347" y="1891841"/>
            <a:ext cx="5978106" cy="43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4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schema_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chema_slid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schema_slides</Template>
  <TotalTime>6235</TotalTime>
  <Words>451</Words>
  <Application>Microsoft Office PowerPoint</Application>
  <PresentationFormat>Presentazione su schermo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Arial Unicode MS</vt:lpstr>
      <vt:lpstr>Calibri</vt:lpstr>
      <vt:lpstr>Times New Roman</vt:lpstr>
      <vt:lpstr>1_schema_slides</vt:lpstr>
      <vt:lpstr>Presentazione standard di PowerPoint</vt:lpstr>
      <vt:lpstr>  - Linee di indirizzo per il contrasto alla grave emarginazione adulta in Italia  (MLPS, FIO-PSD, approvata in Conferenza Unificata  il 5/11/2015)  - Memoria  di Giunta Capitolina approvata il 10 febbraio 2017   «Partecipazione di Roma Capitale  all’avviso pubblico  n. 4/2016 indetto da Ministero del Lavoro e Politiche Sociali per la presentazione di proposte di intervento per il contrasto alla grave emarginazione adulta e alla condizione di senza dimora» </vt:lpstr>
      <vt:lpstr>Presentazione standard di PowerPoint</vt:lpstr>
      <vt:lpstr>Progetto Roma SCIMAI Utilizzo fondi PON Metro</vt:lpstr>
      <vt:lpstr>Dettaglio – A3: Presidio Itinerante</vt:lpstr>
      <vt:lpstr>Risultati previsti </vt:lpstr>
      <vt:lpstr>Dettaglio – A5: Condominio Sociale</vt:lpstr>
      <vt:lpstr>Risultati previsti </vt:lpstr>
      <vt:lpstr>Dettaglio – A7: Centro Fragilità Sociali</vt:lpstr>
      <vt:lpstr>Risultati previsti </vt:lpstr>
      <vt:lpstr>Presentazione standard di PowerPoint</vt:lpstr>
      <vt:lpstr>Presentazione standard di PowerPoint</vt:lpstr>
    </vt:vector>
  </TitlesOfParts>
  <Company>Agenzia per la Coesione Territoriale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INFORMAZIONE E PUBBLICITA’</dc:title>
  <dc:creator>Raffaele Paciello</dc:creator>
  <cp:lastModifiedBy>DELLA VALLE VALERIA</cp:lastModifiedBy>
  <cp:revision>710</cp:revision>
  <cp:lastPrinted>2016-10-23T10:05:55Z</cp:lastPrinted>
  <dcterms:created xsi:type="dcterms:W3CDTF">2010-07-07T07:39:51Z</dcterms:created>
  <dcterms:modified xsi:type="dcterms:W3CDTF">2017-05-11T10:05:28Z</dcterms:modified>
</cp:coreProperties>
</file>